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dz" initials="m" lastIdx="2" clrIdx="0">
    <p:extLst>
      <p:ext uri="{19B8F6BF-5375-455C-9EA6-DF929625EA0E}">
        <p15:presenceInfo xmlns:p15="http://schemas.microsoft.com/office/powerpoint/2012/main" userId="mird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FE7"/>
    <a:srgbClr val="FDE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24.8.2016.</a:t>
            </a:r>
            <a:endParaRPr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da biste uredili stilove za tekst mastera</a:t>
            </a:r>
          </a:p>
          <a:p>
            <a:pPr lvl="1" rtl="0"/>
            <a:r>
              <a:t>Drugi nivo</a:t>
            </a:r>
          </a:p>
          <a:p>
            <a:pPr lvl="2" rtl="0"/>
            <a:r>
              <a:t>Treći nivo</a:t>
            </a:r>
          </a:p>
          <a:p>
            <a:pPr lvl="3" rtl="0"/>
            <a:r>
              <a:t>Četvrti nivo</a:t>
            </a:r>
          </a:p>
          <a:p>
            <a:pPr lvl="4" rtl="0"/>
            <a:r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r-Latn-RS"/>
              <a:t>Kliknite da biste uredili stil podnaslova mastera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126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r-Latn-RS"/>
              <a:t>Kliknite i uredite naslov mastera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lobod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lobod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lobod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lobod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lobod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39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Čuvar mesta za sliku 33" descr="Prazan čuvar mesta za dodavanje slike. Kliknite na čuvar mesta i izaberite sliku koju želite da dodate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40" name="Čuvar mesta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a nat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 lang="sr-latn-rs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1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2" name="Čuvar mesta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lobod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lobod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lobod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lobod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lobod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lobod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lobod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lobod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lobod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lobod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lobod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lobod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Čuvar mesta za sliku 33" descr="Prazan čuvar mesta za dodavanje slike. Kliknite na čuvar mesta i izaberite sliku koju želite da dodate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r-Latn-RS"/>
              <a:t>Kliknite na ikonu da dodate sliku</a:t>
            </a:r>
            <a:endParaRPr dirty="0"/>
          </a:p>
        </p:txBody>
      </p:sp>
      <p:sp>
        <p:nvSpPr>
          <p:cNvPr id="83" name="Čuvar mesta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Čuvar mesta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ДУПАЛО МИРЈАНА ОШ" КРАЉ ПЕТАР II КАРАЂОРЂЕВИЋ"</a:t>
            </a:r>
            <a:endParaRPr/>
          </a:p>
        </p:txBody>
      </p:sp>
      <p:sp>
        <p:nvSpPr>
          <p:cNvPr id="6" name="Čuvar mesta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rs"/>
              <a:t>Kliknite da biste uredili stil za naslov mastera</a:t>
            </a:r>
            <a:endParaRPr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rs"/>
              <a:t>Uređivanje stilova za tekst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52275" y="1188404"/>
            <a:ext cx="6858002" cy="1828800"/>
          </a:xfrm>
        </p:spPr>
        <p:txBody>
          <a:bodyPr rtlCol="0"/>
          <a:lstStyle/>
          <a:p>
            <a:pPr algn="ctr" rtl="0"/>
            <a:r>
              <a:rPr lang="sr-Cyrl-RS" dirty="0"/>
              <a:t>РАЗЛОМЦИ </a:t>
            </a:r>
            <a:br>
              <a:rPr lang="sr-Cyrl-RS" dirty="0"/>
            </a:br>
            <a:r>
              <a:rPr lang="sr-Cyrl-RS" sz="3200" dirty="0"/>
              <a:t>3. РАЗРЕД</a:t>
            </a:r>
            <a:endParaRPr lang="sr-latn-rs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8DDC2811-D98D-4867-9D00-4C7A1FC0117B}"/>
              </a:ext>
            </a:extLst>
          </p:cNvPr>
          <p:cNvSpPr txBox="1"/>
          <p:nvPr/>
        </p:nvSpPr>
        <p:spPr>
          <a:xfrm>
            <a:off x="2072745" y="6383947"/>
            <a:ext cx="835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ДУПАЛО МИРЈАНА ОШ" КРАЉ ПЕТАР II КАРАЂОРЂЕВИЋ"</a:t>
            </a:r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25CBE95-1E4C-4093-BB90-8DEABEED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175" y="1170416"/>
            <a:ext cx="2402032" cy="382862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A85DA7C-FDE7-47A0-9D27-753C20F6B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620354"/>
              </p:ext>
            </p:extLst>
          </p:nvPr>
        </p:nvGraphicFramePr>
        <p:xfrm>
          <a:off x="4731026" y="3840796"/>
          <a:ext cx="533400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2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681C78-E4D4-49DE-8D5A-D20AEEB03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03112"/>
              </p:ext>
            </p:extLst>
          </p:nvPr>
        </p:nvGraphicFramePr>
        <p:xfrm>
          <a:off x="5714576" y="3847489"/>
          <a:ext cx="533400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4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143B4795-813E-4037-87B7-131A0E432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87465"/>
              </p:ext>
            </p:extLst>
          </p:nvPr>
        </p:nvGraphicFramePr>
        <p:xfrm>
          <a:off x="6698126" y="3867993"/>
          <a:ext cx="533400" cy="115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1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b="1" dirty="0"/>
                        <a:t>8</a:t>
                      </a:r>
                      <a:endParaRPr lang="en-US" sz="32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16E8EB2B-1BAD-4DD1-AF92-C756B769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0216" y="6557066"/>
            <a:ext cx="5943600" cy="228600"/>
          </a:xfrm>
        </p:spPr>
        <p:txBody>
          <a:bodyPr/>
          <a:lstStyle/>
          <a:p>
            <a:pPr rtl="0"/>
            <a:r>
              <a:rPr lang="ru-RU" dirty="0"/>
              <a:t>ДУПАЛО МИРЈАНА ОШ" КРАЉ ПЕТАР II КАРАЂОРЂЕВИЋ"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61AAA1-B798-40B6-BB01-A03D7867C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" y="2259367"/>
            <a:ext cx="2416325" cy="3008244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54A6FF95-9B10-4354-BB98-27FA6BB3107C}"/>
              </a:ext>
            </a:extLst>
          </p:cNvPr>
          <p:cNvSpPr/>
          <p:nvPr/>
        </p:nvSpPr>
        <p:spPr bwMode="auto">
          <a:xfrm>
            <a:off x="1669807" y="2388833"/>
            <a:ext cx="1948036" cy="1040167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0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Шта су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sz="20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разломци?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Times New Roman" charset="0"/>
              <a:cs typeface="Times New Roman" charset="0"/>
            </a:endParaRPr>
          </a:p>
        </p:txBody>
      </p:sp>
      <p:pic>
        <p:nvPicPr>
          <p:cNvPr id="6" name="Čuvar mesta za sadržaj 5">
            <a:extLst>
              <a:ext uri="{FF2B5EF4-FFF2-40B4-BE49-F238E27FC236}">
                <a16:creationId xmlns:a16="http://schemas.microsoft.com/office/drawing/2014/main" id="{A52A5205-F6F8-48A7-A878-17C91B2D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602" y="3617715"/>
            <a:ext cx="2138923" cy="3299791"/>
          </a:xfrm>
          <a:prstGeom prst="rect">
            <a:avLst/>
          </a:prstGeom>
        </p:spPr>
      </p:pic>
      <p:sp>
        <p:nvSpPr>
          <p:cNvPr id="7" name="Rounded Rectangular Callout 23">
            <a:extLst>
              <a:ext uri="{FF2B5EF4-FFF2-40B4-BE49-F238E27FC236}">
                <a16:creationId xmlns:a16="http://schemas.microsoft.com/office/drawing/2014/main" id="{D855ED0B-48A8-4CD2-A04C-80B91B9CF0C3}"/>
              </a:ext>
            </a:extLst>
          </p:cNvPr>
          <p:cNvSpPr/>
          <p:nvPr/>
        </p:nvSpPr>
        <p:spPr bwMode="auto">
          <a:xfrm>
            <a:off x="7470801" y="4451138"/>
            <a:ext cx="2699801" cy="1192568"/>
          </a:xfrm>
          <a:prstGeom prst="wedgeRoundRectCallout">
            <a:avLst>
              <a:gd name="adj1" fmla="val 46005"/>
              <a:gd name="adj2" fmla="val 689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Разломком се изражава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број делова неке целине,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а записује се помоћу цифара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и разломачке црте.</a:t>
            </a:r>
            <a:endParaRPr lang="sr-Cyrl-RS" sz="1600" dirty="0">
              <a:solidFill>
                <a:schemeClr val="accent5">
                  <a:lumMod val="2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02B608A-231C-4198-B85A-B7300815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954" y="959347"/>
            <a:ext cx="500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sz="5400" b="1" dirty="0">
                <a:solidFill>
                  <a:srgbClr val="0070C0"/>
                </a:solidFill>
              </a:rPr>
              <a:t>1</a:t>
            </a:r>
            <a:endParaRPr lang="en-US" altLang="sr-Latn-RS" sz="5400" b="1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8C442644-CEC6-4747-A2FF-2C5F3BDA7454}"/>
              </a:ext>
            </a:extLst>
          </p:cNvPr>
          <p:cNvCxnSpPr/>
          <p:nvPr/>
        </p:nvCxnSpPr>
        <p:spPr>
          <a:xfrm>
            <a:off x="4665663" y="1883272"/>
            <a:ext cx="571500" cy="15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E7BABE08-F370-427C-9EFA-7D77287F1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144" y="1984991"/>
            <a:ext cx="571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sz="5400" b="1" dirty="0">
                <a:solidFill>
                  <a:srgbClr val="00B050"/>
                </a:solidFill>
              </a:rPr>
              <a:t>2</a:t>
            </a:r>
            <a:endParaRPr lang="en-US" altLang="sr-Latn-RS" sz="5400" b="1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4">
            <a:extLst>
              <a:ext uri="{FF2B5EF4-FFF2-40B4-BE49-F238E27FC236}">
                <a16:creationId xmlns:a16="http://schemas.microsoft.com/office/drawing/2014/main" id="{6AC1CC5A-3F77-4EAB-A135-92278668F079}"/>
              </a:ext>
            </a:extLst>
          </p:cNvPr>
          <p:cNvCxnSpPr/>
          <p:nvPr/>
        </p:nvCxnSpPr>
        <p:spPr>
          <a:xfrm flipV="1">
            <a:off x="5122669" y="864240"/>
            <a:ext cx="1285875" cy="428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>
            <a:extLst>
              <a:ext uri="{FF2B5EF4-FFF2-40B4-BE49-F238E27FC236}">
                <a16:creationId xmlns:a16="http://schemas.microsoft.com/office/drawing/2014/main" id="{AC5950B1-F1E8-41F7-94D4-C4F5A9897068}"/>
              </a:ext>
            </a:extLst>
          </p:cNvPr>
          <p:cNvCxnSpPr/>
          <p:nvPr/>
        </p:nvCxnSpPr>
        <p:spPr>
          <a:xfrm>
            <a:off x="5406410" y="1883272"/>
            <a:ext cx="928687" cy="15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5">
            <a:extLst>
              <a:ext uri="{FF2B5EF4-FFF2-40B4-BE49-F238E27FC236}">
                <a16:creationId xmlns:a16="http://schemas.microsoft.com/office/drawing/2014/main" id="{4284BF61-A38B-49C0-9174-92926FA38688}"/>
              </a:ext>
            </a:extLst>
          </p:cNvPr>
          <p:cNvCxnSpPr>
            <a:cxnSpLocks/>
          </p:cNvCxnSpPr>
          <p:nvPr/>
        </p:nvCxnSpPr>
        <p:spPr>
          <a:xfrm>
            <a:off x="5102016" y="2633994"/>
            <a:ext cx="1306528" cy="3750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1">
            <a:extLst>
              <a:ext uri="{FF2B5EF4-FFF2-40B4-BE49-F238E27FC236}">
                <a16:creationId xmlns:a16="http://schemas.microsoft.com/office/drawing/2014/main" id="{618C7CD5-63A6-4E37-97C0-A8464B63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178" y="216649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0070C0"/>
                </a:solidFill>
              </a:rPr>
              <a:t>бројилац</a:t>
            </a:r>
            <a:endParaRPr lang="en-US" altLang="sr-Latn-RS" b="1" dirty="0">
              <a:solidFill>
                <a:srgbClr val="0070C0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54F85189-AF3A-4E66-A0FC-8B95B758D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008" y="609276"/>
            <a:ext cx="3786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dirty="0"/>
              <a:t>(број издвојених делова)</a:t>
            </a:r>
            <a:endParaRPr lang="en-US" altLang="sr-Latn-RS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3B7121C-738A-410D-8E6F-9ACFFEFE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058" y="1627642"/>
            <a:ext cx="3071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C00000"/>
                </a:solidFill>
              </a:rPr>
              <a:t>разломачка црта</a:t>
            </a:r>
            <a:endParaRPr lang="en-US" altLang="sr-Latn-RS" b="1" dirty="0">
              <a:solidFill>
                <a:srgbClr val="C00000"/>
              </a:solidFill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75E95592-C474-45AD-A2CF-BC7B74607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178" y="2646008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b="1" dirty="0">
                <a:solidFill>
                  <a:srgbClr val="00B050"/>
                </a:solidFill>
              </a:rPr>
              <a:t>именилац</a:t>
            </a:r>
            <a:endParaRPr lang="en-US" altLang="sr-Latn-RS" b="1" dirty="0">
              <a:solidFill>
                <a:srgbClr val="00B050"/>
              </a:solidFill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C5D36B17-2780-4AFC-8D8E-9DB776185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99" y="3006683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sr-Latn-RS" dirty="0"/>
              <a:t>(број једнаких делова на које је подељено једно цело)</a:t>
            </a:r>
            <a:endParaRPr lang="en-US" altLang="sr-Latn-RS" dirty="0"/>
          </a:p>
        </p:txBody>
      </p:sp>
      <p:pic>
        <p:nvPicPr>
          <p:cNvPr id="21" name="Picture 25">
            <a:extLst>
              <a:ext uri="{FF2B5EF4-FFF2-40B4-BE49-F238E27FC236}">
                <a16:creationId xmlns:a16="http://schemas.microsoft.com/office/drawing/2014/main" id="{320A1154-2E37-4115-A048-6E3D84BFB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7" y="1292865"/>
            <a:ext cx="819413" cy="8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/>
      <p:bldP spid="15" grpId="0"/>
      <p:bldP spid="16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Čuvar mesta za sadržaj 5">
            <a:extLst>
              <a:ext uri="{FF2B5EF4-FFF2-40B4-BE49-F238E27FC236}">
                <a16:creationId xmlns:a16="http://schemas.microsoft.com/office/drawing/2014/main" id="{FD99672A-4597-4648-915A-B7AE230CA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65" y="605623"/>
            <a:ext cx="2138923" cy="3299791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10C9400-59D2-4D8C-93C3-367957C9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909" y="6549993"/>
            <a:ext cx="5943600" cy="228600"/>
          </a:xfrm>
        </p:spPr>
        <p:txBody>
          <a:bodyPr/>
          <a:lstStyle/>
          <a:p>
            <a:pPr rtl="0"/>
            <a:r>
              <a:rPr lang="ru-RU" dirty="0"/>
              <a:t>ДУПАЛО МИРЈАНА ОШ" КРАЉ ПЕТАР II КАРАЂОРЂЕВИЋ"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913AFB74-44FA-4959-8D5C-BFF5E368E5AD}"/>
              </a:ext>
            </a:extLst>
          </p:cNvPr>
          <p:cNvSpPr/>
          <p:nvPr/>
        </p:nvSpPr>
        <p:spPr bwMode="auto">
          <a:xfrm>
            <a:off x="2112134" y="261066"/>
            <a:ext cx="2446613" cy="1395456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Имам целу поморанџу.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Поделимо је на два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једнака дела: пола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мени, пола теби.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8726F2FA-624D-46B5-9DC9-19063FA5B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90" y="1803400"/>
            <a:ext cx="1282700" cy="14224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0585C0E-4612-47E2-A2FC-21D2A2D0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66" y="3854451"/>
            <a:ext cx="1282700" cy="1943100"/>
          </a:xfrm>
          <a:prstGeom prst="rect">
            <a:avLst/>
          </a:prstGeom>
        </p:spPr>
      </p:pic>
      <p:cxnSp>
        <p:nvCxnSpPr>
          <p:cNvPr id="19" name="Prava linija spajanja sa strelicom 18">
            <a:extLst>
              <a:ext uri="{FF2B5EF4-FFF2-40B4-BE49-F238E27FC236}">
                <a16:creationId xmlns:a16="http://schemas.microsoft.com/office/drawing/2014/main" id="{4AA7AF33-77F3-4D63-A22D-C6F3C8504D8E}"/>
              </a:ext>
            </a:extLst>
          </p:cNvPr>
          <p:cNvCxnSpPr>
            <a:cxnSpLocks/>
            <a:endCxn id="11" idx="0"/>
          </p:cNvCxnSpPr>
          <p:nvPr/>
        </p:nvCxnSpPr>
        <p:spPr>
          <a:xfrm flipV="1">
            <a:off x="3335440" y="1803400"/>
            <a:ext cx="0" cy="1828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rava linija spajanja sa strelicom 21">
            <a:extLst>
              <a:ext uri="{FF2B5EF4-FFF2-40B4-BE49-F238E27FC236}">
                <a16:creationId xmlns:a16="http://schemas.microsoft.com/office/drawing/2014/main" id="{A640F309-CD05-4562-8C36-EA93E4DF8729}"/>
              </a:ext>
            </a:extLst>
          </p:cNvPr>
          <p:cNvCxnSpPr/>
          <p:nvPr/>
        </p:nvCxnSpPr>
        <p:spPr>
          <a:xfrm flipV="1">
            <a:off x="3976790" y="2014330"/>
            <a:ext cx="974623" cy="35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0D6E7BAB-BA00-4557-A886-ADF48856C7BA}"/>
              </a:ext>
            </a:extLst>
          </p:cNvPr>
          <p:cNvSpPr txBox="1"/>
          <p:nvPr/>
        </p:nvSpPr>
        <p:spPr>
          <a:xfrm>
            <a:off x="5353878" y="1551057"/>
            <a:ext cx="21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ЈЕДНО ЦЕЛО</a:t>
            </a:r>
            <a:endParaRPr lang="sr-Latn-RS" dirty="0"/>
          </a:p>
        </p:txBody>
      </p:sp>
      <p:cxnSp>
        <p:nvCxnSpPr>
          <p:cNvPr id="25" name="Prava linija spajanja sa strelicom 24">
            <a:extLst>
              <a:ext uri="{FF2B5EF4-FFF2-40B4-BE49-F238E27FC236}">
                <a16:creationId xmlns:a16="http://schemas.microsoft.com/office/drawing/2014/main" id="{A61AEB7C-A8C7-41B2-8547-0A93659D7C30}"/>
              </a:ext>
            </a:extLst>
          </p:cNvPr>
          <p:cNvCxnSpPr/>
          <p:nvPr/>
        </p:nvCxnSpPr>
        <p:spPr>
          <a:xfrm flipV="1">
            <a:off x="3335440" y="3854451"/>
            <a:ext cx="1615973" cy="45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84DD008A-EE78-4A6D-B906-EC2C95DA0556}"/>
              </a:ext>
            </a:extLst>
          </p:cNvPr>
          <p:cNvSpPr txBox="1"/>
          <p:nvPr/>
        </p:nvSpPr>
        <p:spPr>
          <a:xfrm>
            <a:off x="4951413" y="3632201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ЈЕДНА</a:t>
            </a:r>
          </a:p>
          <a:p>
            <a:r>
              <a:rPr lang="sr-Cyrl-RS" dirty="0"/>
              <a:t>ПОЛОВИНА</a:t>
            </a:r>
            <a:endParaRPr lang="sr-Latn-RS" dirty="0"/>
          </a:p>
        </p:txBody>
      </p: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43696A53-3127-4F7C-A0F7-F118F60B0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23717"/>
              </p:ext>
            </p:extLst>
          </p:nvPr>
        </p:nvGraphicFramePr>
        <p:xfrm>
          <a:off x="6675638" y="3554894"/>
          <a:ext cx="35433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Slika 27">
            <a:extLst>
              <a:ext uri="{FF2B5EF4-FFF2-40B4-BE49-F238E27FC236}">
                <a16:creationId xmlns:a16="http://schemas.microsoft.com/office/drawing/2014/main" id="{9C6E438F-245F-4630-920E-E55EDF859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746" y="3658705"/>
            <a:ext cx="2414225" cy="3005588"/>
          </a:xfrm>
          <a:prstGeom prst="rect">
            <a:avLst/>
          </a:prstGeom>
        </p:spPr>
      </p:pic>
      <p:sp>
        <p:nvSpPr>
          <p:cNvPr id="29" name="Rounded Rectangular Callout 23">
            <a:extLst>
              <a:ext uri="{FF2B5EF4-FFF2-40B4-BE49-F238E27FC236}">
                <a16:creationId xmlns:a16="http://schemas.microsoft.com/office/drawing/2014/main" id="{8851A035-3E99-4206-B422-FEE56153A889}"/>
              </a:ext>
            </a:extLst>
          </p:cNvPr>
          <p:cNvSpPr/>
          <p:nvPr/>
        </p:nvSpPr>
        <p:spPr bwMode="auto">
          <a:xfrm>
            <a:off x="8077692" y="2196483"/>
            <a:ext cx="2699801" cy="1828801"/>
          </a:xfrm>
          <a:prstGeom prst="wedgeRoundRectCallout">
            <a:avLst>
              <a:gd name="adj1" fmla="val 46005"/>
              <a:gd name="adj2" fmla="val 689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АХА!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Ову помораџу смо поделили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на два једнака дела.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1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половина мени а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1</a:t>
            </a: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половина теби!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ЈЕДНО ЦЕЛО ИМА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ДВЕ ПОЛОВИНЕ!</a:t>
            </a:r>
          </a:p>
        </p:txBody>
      </p:sp>
      <p:sp>
        <p:nvSpPr>
          <p:cNvPr id="32" name="Oblačić za govor: Ovalni 31">
            <a:extLst>
              <a:ext uri="{FF2B5EF4-FFF2-40B4-BE49-F238E27FC236}">
                <a16:creationId xmlns:a16="http://schemas.microsoft.com/office/drawing/2014/main" id="{5C1ADABB-AB78-4A02-BFFD-0982482DC1C8}"/>
              </a:ext>
            </a:extLst>
          </p:cNvPr>
          <p:cNvSpPr/>
          <p:nvPr/>
        </p:nvSpPr>
        <p:spPr>
          <a:xfrm>
            <a:off x="533539" y="4127664"/>
            <a:ext cx="2138923" cy="1517782"/>
          </a:xfrm>
          <a:prstGeom prst="wedgeEllipseCallout">
            <a:avLst>
              <a:gd name="adj1" fmla="val -6583"/>
              <a:gd name="adj2" fmla="val -15665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</a:rPr>
              <a:t>ТАКО ЈЕ!</a:t>
            </a:r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6" grpId="0"/>
      <p:bldP spid="29" grpId="0" animBg="1"/>
      <p:bldP spid="32" grpId="0" animBg="1"/>
      <p:bldP spid="32" grpId="1" animBg="1"/>
      <p:bldP spid="32" grpId="2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37AD0136-7B3E-4A45-8C8F-CC2B79D3F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404" y="6483628"/>
            <a:ext cx="5943600" cy="228600"/>
          </a:xfrm>
        </p:spPr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45603AC-36B2-4475-9A7F-D5152F71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6640"/>
            <a:ext cx="2414225" cy="3005588"/>
          </a:xfrm>
          <a:prstGeom prst="rect">
            <a:avLst/>
          </a:prstGeom>
        </p:spPr>
      </p:pic>
      <p:pic>
        <p:nvPicPr>
          <p:cNvPr id="4" name="Čuvar mesta za sadržaj 5">
            <a:extLst>
              <a:ext uri="{FF2B5EF4-FFF2-40B4-BE49-F238E27FC236}">
                <a16:creationId xmlns:a16="http://schemas.microsoft.com/office/drawing/2014/main" id="{168A093A-B84A-40CA-B117-D572A8D74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077" y="3706640"/>
            <a:ext cx="2138923" cy="3299791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C2AC18D1-434E-4DD7-A583-979BD2407E10}"/>
              </a:ext>
            </a:extLst>
          </p:cNvPr>
          <p:cNvSpPr/>
          <p:nvPr/>
        </p:nvSpPr>
        <p:spPr bwMode="auto">
          <a:xfrm>
            <a:off x="853178" y="2311184"/>
            <a:ext cx="2446613" cy="1395456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Да пробам сада ја?!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07ABBCC-232D-4F6C-96DF-71979DC8C999}"/>
              </a:ext>
            </a:extLst>
          </p:cNvPr>
          <p:cNvSpPr/>
          <p:nvPr/>
        </p:nvSpPr>
        <p:spPr bwMode="auto">
          <a:xfrm>
            <a:off x="1207112" y="2944964"/>
            <a:ext cx="2446613" cy="1395456"/>
          </a:xfrm>
          <a:prstGeom prst="wedgeRoundRectCallout">
            <a:avLst>
              <a:gd name="adj1" fmla="val -42822"/>
              <a:gd name="adj2" fmla="val 723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Имам целу пицу.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Поделимо је на четири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једнака дела.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6EB8494-DAAC-421A-8DB7-142E96AF6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495" y="-60624"/>
            <a:ext cx="1728260" cy="2845937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22CA49E-F1C6-4CAF-AF17-67BCBF9913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t="34304" r="51659" b="32848"/>
          <a:stretch/>
        </p:blipFill>
        <p:spPr>
          <a:xfrm flipH="1">
            <a:off x="9713672" y="0"/>
            <a:ext cx="2115195" cy="28856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36E8B43-662B-4604-BEDE-E0E46F7D3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839" y="4189550"/>
            <a:ext cx="4249061" cy="1784523"/>
          </a:xfrm>
          <a:prstGeom prst="rect">
            <a:avLst/>
          </a:prstGeom>
        </p:spPr>
      </p:pic>
      <p:cxnSp>
        <p:nvCxnSpPr>
          <p:cNvPr id="12" name="Prava linija spajanja sa strelicom 11">
            <a:extLst>
              <a:ext uri="{FF2B5EF4-FFF2-40B4-BE49-F238E27FC236}">
                <a16:creationId xmlns:a16="http://schemas.microsoft.com/office/drawing/2014/main" id="{3E24F526-D108-48BD-88C3-4D36C415FE0A}"/>
              </a:ext>
            </a:extLst>
          </p:cNvPr>
          <p:cNvCxnSpPr>
            <a:cxnSpLocks/>
          </p:cNvCxnSpPr>
          <p:nvPr/>
        </p:nvCxnSpPr>
        <p:spPr>
          <a:xfrm>
            <a:off x="5322474" y="3642692"/>
            <a:ext cx="0" cy="284093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Prava linija spajanja sa strelicom 13">
            <a:extLst>
              <a:ext uri="{FF2B5EF4-FFF2-40B4-BE49-F238E27FC236}">
                <a16:creationId xmlns:a16="http://schemas.microsoft.com/office/drawing/2014/main" id="{267E0E00-834E-4D51-8BCA-E0AB4C51BC61}"/>
              </a:ext>
            </a:extLst>
          </p:cNvPr>
          <p:cNvCxnSpPr/>
          <p:nvPr/>
        </p:nvCxnSpPr>
        <p:spPr>
          <a:xfrm>
            <a:off x="3653725" y="5081811"/>
            <a:ext cx="3502449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283E6A4F-2475-4B61-A113-235F4998A030}"/>
              </a:ext>
            </a:extLst>
          </p:cNvPr>
          <p:cNvSpPr txBox="1"/>
          <p:nvPr/>
        </p:nvSpPr>
        <p:spPr>
          <a:xfrm>
            <a:off x="7930264" y="4733584"/>
            <a:ext cx="144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Једно цело</a:t>
            </a:r>
            <a:endParaRPr lang="sr-Latn-RS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E1BC7ABF-2BE8-4D95-941F-7ED6540DA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070" y="392152"/>
            <a:ext cx="2381250" cy="1924050"/>
          </a:xfrm>
          <a:prstGeom prst="rect">
            <a:avLst/>
          </a:prstGeom>
        </p:spPr>
      </p:pic>
      <p:cxnSp>
        <p:nvCxnSpPr>
          <p:cNvPr id="18" name="Prava linija spajanja sa strelicom 17">
            <a:extLst>
              <a:ext uri="{FF2B5EF4-FFF2-40B4-BE49-F238E27FC236}">
                <a16:creationId xmlns:a16="http://schemas.microsoft.com/office/drawing/2014/main" id="{4B29EFB7-F9D9-46A7-9457-8FE8720056B1}"/>
              </a:ext>
            </a:extLst>
          </p:cNvPr>
          <p:cNvCxnSpPr>
            <a:cxnSpLocks/>
          </p:cNvCxnSpPr>
          <p:nvPr/>
        </p:nvCxnSpPr>
        <p:spPr>
          <a:xfrm flipV="1">
            <a:off x="4783549" y="2478157"/>
            <a:ext cx="111419" cy="153205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B0EAAF41-866D-4F2E-B3C8-20E19FD6E5A5}"/>
              </a:ext>
            </a:extLst>
          </p:cNvPr>
          <p:cNvSpPr txBox="1"/>
          <p:nvPr/>
        </p:nvSpPr>
        <p:spPr>
          <a:xfrm>
            <a:off x="7542886" y="237596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ЈЕДНА</a:t>
            </a:r>
          </a:p>
          <a:p>
            <a:r>
              <a:rPr lang="sr-Cyrl-RS" dirty="0"/>
              <a:t>ЧЕТВРТИНА </a:t>
            </a:r>
            <a:endParaRPr lang="sr-Latn-RS" dirty="0"/>
          </a:p>
        </p:txBody>
      </p:sp>
      <p:graphicFrame>
        <p:nvGraphicFramePr>
          <p:cNvPr id="22" name="Table 46">
            <a:extLst>
              <a:ext uri="{FF2B5EF4-FFF2-40B4-BE49-F238E27FC236}">
                <a16:creationId xmlns:a16="http://schemas.microsoft.com/office/drawing/2014/main" id="{7195E76D-3B9D-4B27-8179-1068CFD60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15941"/>
              </p:ext>
            </p:extLst>
          </p:nvPr>
        </p:nvGraphicFramePr>
        <p:xfrm>
          <a:off x="7676316" y="1003657"/>
          <a:ext cx="35433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" name="Prava linija spajanja sa strelicom 23">
            <a:extLst>
              <a:ext uri="{FF2B5EF4-FFF2-40B4-BE49-F238E27FC236}">
                <a16:creationId xmlns:a16="http://schemas.microsoft.com/office/drawing/2014/main" id="{8F4AD1C0-6A56-456A-A0F4-F8CA36A54D54}"/>
              </a:ext>
            </a:extLst>
          </p:cNvPr>
          <p:cNvCxnSpPr/>
          <p:nvPr/>
        </p:nvCxnSpPr>
        <p:spPr>
          <a:xfrm flipV="1">
            <a:off x="5817704" y="788185"/>
            <a:ext cx="1725182" cy="746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lačić za govor: Pravougaoni zaobljenih uglova 24">
            <a:extLst>
              <a:ext uri="{FF2B5EF4-FFF2-40B4-BE49-F238E27FC236}">
                <a16:creationId xmlns:a16="http://schemas.microsoft.com/office/drawing/2014/main" id="{5B83F10A-9711-4B2E-A8DE-C87133E8CD14}"/>
              </a:ext>
            </a:extLst>
          </p:cNvPr>
          <p:cNvSpPr/>
          <p:nvPr/>
        </p:nvSpPr>
        <p:spPr>
          <a:xfrm>
            <a:off x="7853481" y="2147936"/>
            <a:ext cx="2320624" cy="1664791"/>
          </a:xfrm>
          <a:prstGeom prst="wedgeRoundRectCallout">
            <a:avLst>
              <a:gd name="adj1" fmla="val 69260"/>
              <a:gd name="adj2" fmla="val -83173"/>
              <a:gd name="adj3" fmla="val 16667"/>
            </a:avLst>
          </a:prstGeom>
          <a:solidFill>
            <a:srgbClr val="FDE4D1"/>
          </a:solidFill>
          <a:ln>
            <a:solidFill>
              <a:srgbClr val="368FE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АХА!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Ову пицу смо поделили  на четири једнака дела.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СВАКОМ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од нас по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1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ЧЕТВРТИНУ</a:t>
            </a:r>
            <a:r>
              <a:rPr lang="ru-RU" sz="1400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ЈЕДНО ЦЕЛО ИМА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ЧЕТИРИ ЧЕТВРТИНЕ! 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414203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5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21DB68EF-4009-47EE-9D82-E4D9FD4E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6232" y="6466365"/>
            <a:ext cx="5943600" cy="228600"/>
          </a:xfrm>
        </p:spPr>
        <p:txBody>
          <a:bodyPr/>
          <a:lstStyle/>
          <a:p>
            <a:pPr rtl="0"/>
            <a:r>
              <a:rPr lang="ru-RU" dirty="0"/>
              <a:t>ДУПАЛО МИРЈАНА ОШ" КРАЉ ПЕТАР II КАРАЂОРЂЕВИЋ"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761BEE6-EB0A-4A16-B0D5-19AB2214C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557" y="3815832"/>
            <a:ext cx="2901948" cy="3042168"/>
          </a:xfrm>
          <a:prstGeom prst="rect">
            <a:avLst/>
          </a:prstGeom>
        </p:spPr>
      </p:pic>
      <p:sp>
        <p:nvSpPr>
          <p:cNvPr id="4" name="Rounded Rectangular Callout 14">
            <a:extLst>
              <a:ext uri="{FF2B5EF4-FFF2-40B4-BE49-F238E27FC236}">
                <a16:creationId xmlns:a16="http://schemas.microsoft.com/office/drawing/2014/main" id="{FC796DEF-81F9-436C-B9D2-1C1D37A6BCD8}"/>
              </a:ext>
            </a:extLst>
          </p:cNvPr>
          <p:cNvSpPr/>
          <p:nvPr/>
        </p:nvSpPr>
        <p:spPr bwMode="auto">
          <a:xfrm>
            <a:off x="6872877" y="2928730"/>
            <a:ext cx="2790166" cy="1915802"/>
          </a:xfrm>
          <a:prstGeom prst="wedgeRoundRectCallout">
            <a:avLst>
              <a:gd name="adj1" fmla="val 88349"/>
              <a:gd name="adj2" fmla="val 723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Сутра ми је рођендан.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Доћиће</a:t>
            </a:r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седам другара.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Торту треба да поделим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sr-Cyrl-R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sr-Cyrl-RS" b="0" i="0" u="none" strike="noStrike" cap="none" normalizeH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једнаких делова.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Колики</a:t>
            </a:r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део ће свако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добити?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9">
            <a:extLst>
              <a:ext uri="{FF2B5EF4-FFF2-40B4-BE49-F238E27FC236}">
                <a16:creationId xmlns:a16="http://schemas.microsoft.com/office/drawing/2014/main" id="{A49E7034-8A17-4319-BE0E-07F737D48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30" y="498089"/>
            <a:ext cx="2790809" cy="2930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5B087E1-1B68-4D76-B7F7-5D2FA8990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05688" cy="31309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7D68E56-3FC3-49E0-B5BC-B2CCEB960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492" y="3449741"/>
            <a:ext cx="2514866" cy="3130924"/>
          </a:xfrm>
          <a:prstGeom prst="rect">
            <a:avLst/>
          </a:prstGeom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81A6C8BF-ADC2-4A81-8848-B7DD7AEE31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900" y="2700526"/>
            <a:ext cx="819413" cy="860797"/>
          </a:xfrm>
          <a:prstGeom prst="rect">
            <a:avLst/>
          </a:prstGeom>
        </p:spPr>
      </p:pic>
      <p:cxnSp>
        <p:nvCxnSpPr>
          <p:cNvPr id="10" name="Prava linija spajanja sa strelicom 9">
            <a:extLst>
              <a:ext uri="{FF2B5EF4-FFF2-40B4-BE49-F238E27FC236}">
                <a16:creationId xmlns:a16="http://schemas.microsoft.com/office/drawing/2014/main" id="{8560DBA8-D9CB-4E1D-B4CF-0D876DEEABFB}"/>
              </a:ext>
            </a:extLst>
          </p:cNvPr>
          <p:cNvCxnSpPr/>
          <p:nvPr/>
        </p:nvCxnSpPr>
        <p:spPr>
          <a:xfrm flipH="1" flipV="1">
            <a:off x="3432313" y="1232452"/>
            <a:ext cx="4977917" cy="9276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a linija spajanja sa strelicom 11">
            <a:extLst>
              <a:ext uri="{FF2B5EF4-FFF2-40B4-BE49-F238E27FC236}">
                <a16:creationId xmlns:a16="http://schemas.microsoft.com/office/drawing/2014/main" id="{74F046FE-CE4A-47A3-A778-2C5909B0F10A}"/>
              </a:ext>
            </a:extLst>
          </p:cNvPr>
          <p:cNvCxnSpPr/>
          <p:nvPr/>
        </p:nvCxnSpPr>
        <p:spPr>
          <a:xfrm>
            <a:off x="1855304" y="1325217"/>
            <a:ext cx="1285461" cy="1375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EA0F2AA1-AB32-46FC-A411-6092EEBBD650}"/>
              </a:ext>
            </a:extLst>
          </p:cNvPr>
          <p:cNvSpPr txBox="1"/>
          <p:nvPr/>
        </p:nvSpPr>
        <p:spPr>
          <a:xfrm>
            <a:off x="2886677" y="2650726"/>
            <a:ext cx="254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ЈЕДНА</a:t>
            </a:r>
          </a:p>
          <a:p>
            <a:r>
              <a:rPr lang="sr-Cyrl-RS" dirty="0"/>
              <a:t>ОСМИНА</a:t>
            </a:r>
            <a:endParaRPr lang="sr-Latn-RS" dirty="0"/>
          </a:p>
        </p:txBody>
      </p:sp>
      <p:graphicFrame>
        <p:nvGraphicFramePr>
          <p:cNvPr id="14" name="Table 46">
            <a:extLst>
              <a:ext uri="{FF2B5EF4-FFF2-40B4-BE49-F238E27FC236}">
                <a16:creationId xmlns:a16="http://schemas.microsoft.com/office/drawing/2014/main" id="{3A4C76BF-0EB3-40DC-92A8-E10347D58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62259"/>
              </p:ext>
            </p:extLst>
          </p:nvPr>
        </p:nvGraphicFramePr>
        <p:xfrm>
          <a:off x="4330796" y="2650726"/>
          <a:ext cx="35433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sr-Cyrl-R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64068C5B-E5F9-4921-ACFF-9D6C35A33293}"/>
              </a:ext>
            </a:extLst>
          </p:cNvPr>
          <p:cNvSpPr txBox="1"/>
          <p:nvPr/>
        </p:nvSpPr>
        <p:spPr>
          <a:xfrm>
            <a:off x="7398650" y="186169"/>
            <a:ext cx="21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ЈЕДНО ЦЕЛО</a:t>
            </a:r>
            <a:endParaRPr lang="sr-Latn-RS" dirty="0"/>
          </a:p>
        </p:txBody>
      </p:sp>
      <p:sp>
        <p:nvSpPr>
          <p:cNvPr id="16" name="Rounded Rectangular Callout 5">
            <a:extLst>
              <a:ext uri="{FF2B5EF4-FFF2-40B4-BE49-F238E27FC236}">
                <a16:creationId xmlns:a16="http://schemas.microsoft.com/office/drawing/2014/main" id="{99892E5E-538B-41D4-96B7-87CC86D989FB}"/>
              </a:ext>
            </a:extLst>
          </p:cNvPr>
          <p:cNvSpPr/>
          <p:nvPr/>
        </p:nvSpPr>
        <p:spPr bwMode="auto">
          <a:xfrm>
            <a:off x="2934047" y="3720792"/>
            <a:ext cx="2664670" cy="1868610"/>
          </a:xfrm>
          <a:prstGeom prst="wedgeRoundRectCallout">
            <a:avLst>
              <a:gd name="adj1" fmla="val -104740"/>
              <a:gd name="adj2" fmla="val 518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ТАКО ЈЕ!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Свако од нас ће добити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по 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1</a:t>
            </a:r>
            <a:r>
              <a:rPr lang="sr-Cyrl-RS" dirty="0">
                <a:solidFill>
                  <a:schemeClr val="accent5">
                    <a:lumMod val="25000"/>
                  </a:schemeClr>
                </a:solidFill>
                <a:latin typeface="Times New Roman" charset="0"/>
                <a:cs typeface="Times New Roman" charset="0"/>
              </a:rPr>
              <a:t> осмину торте.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Једно цело има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8 осмина!</a:t>
            </a:r>
          </a:p>
        </p:txBody>
      </p:sp>
    </p:spTree>
    <p:extLst>
      <p:ext uri="{BB962C8B-B14F-4D97-AF65-F5344CB8AC3E}">
        <p14:creationId xmlns:p14="http://schemas.microsoft.com/office/powerpoint/2010/main" val="2368086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8B7CE31A-B980-4242-B9B8-4B0FA2C2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859" y="6504608"/>
            <a:ext cx="5943600" cy="228600"/>
          </a:xfrm>
        </p:spPr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E0AFC57-0CA1-4031-BE5A-DB2BF839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690" y="3981788"/>
            <a:ext cx="3536417" cy="2545406"/>
          </a:xfrm>
          <a:prstGeom prst="rect">
            <a:avLst/>
          </a:prstGeom>
        </p:spPr>
      </p:pic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51224CC7-E504-4F0D-BB10-AE22B56D313D}"/>
              </a:ext>
            </a:extLst>
          </p:cNvPr>
          <p:cNvSpPr/>
          <p:nvPr/>
        </p:nvSpPr>
        <p:spPr bwMode="auto">
          <a:xfrm>
            <a:off x="9612165" y="1454521"/>
            <a:ext cx="2315978" cy="1868610"/>
          </a:xfrm>
          <a:prstGeom prst="wedgeRoundRectCallout">
            <a:avLst>
              <a:gd name="adj1" fmla="val -50450"/>
              <a:gd name="adj2" fmla="val 1416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solidFill>
                <a:schemeClr val="accent6">
                  <a:lumMod val="50000"/>
                </a:schemeClr>
              </a:solidFill>
              <a:latin typeface="Times New Roman" charset="0"/>
              <a:cs typeface="Times New Roman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solidFill>
                <a:schemeClr val="accent6">
                  <a:lumMod val="50000"/>
                </a:schemeClr>
              </a:solidFill>
              <a:latin typeface="Times New Roman" charset="0"/>
              <a:cs typeface="Times New Roman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solidFill>
                <a:schemeClr val="accent6">
                  <a:lumMod val="50000"/>
                </a:schemeClr>
              </a:solidFill>
              <a:latin typeface="Times New Roman" charset="0"/>
              <a:cs typeface="Times New Roman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RS" dirty="0">
              <a:solidFill>
                <a:schemeClr val="accent6">
                  <a:lumMod val="50000"/>
                </a:schemeClr>
              </a:solidFill>
              <a:latin typeface="Times New Roman" charset="0"/>
              <a:cs typeface="Times New Roman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СУ РАЗЛОМЦИ!</a:t>
            </a:r>
          </a:p>
        </p:txBody>
      </p:sp>
      <p:graphicFrame>
        <p:nvGraphicFramePr>
          <p:cNvPr id="5" name="Table 19">
            <a:extLst>
              <a:ext uri="{FF2B5EF4-FFF2-40B4-BE49-F238E27FC236}">
                <a16:creationId xmlns:a16="http://schemas.microsoft.com/office/drawing/2014/main" id="{7D9B9EB7-7286-4E61-A187-45C06DAFC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64711"/>
              </p:ext>
            </p:extLst>
          </p:nvPr>
        </p:nvGraphicFramePr>
        <p:xfrm>
          <a:off x="10530342" y="1615178"/>
          <a:ext cx="38449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826">
                <a:tc>
                  <a:txBody>
                    <a:bodyPr/>
                    <a:lstStyle/>
                    <a:p>
                      <a:r>
                        <a:rPr lang="sr-Cyrl-R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26">
                <a:tc>
                  <a:txBody>
                    <a:bodyPr/>
                    <a:lstStyle/>
                    <a:p>
                      <a:r>
                        <a:rPr lang="sr-Cyrl-R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19">
            <a:extLst>
              <a:ext uri="{FF2B5EF4-FFF2-40B4-BE49-F238E27FC236}">
                <a16:creationId xmlns:a16="http://schemas.microsoft.com/office/drawing/2014/main" id="{142F8618-688B-4603-80A6-31DE591CB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112862"/>
              </p:ext>
            </p:extLst>
          </p:nvPr>
        </p:nvGraphicFramePr>
        <p:xfrm>
          <a:off x="9779378" y="1615178"/>
          <a:ext cx="265613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826">
                <a:tc>
                  <a:txBody>
                    <a:bodyPr/>
                    <a:lstStyle/>
                    <a:p>
                      <a:r>
                        <a:rPr lang="sr-Cyrl-R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26">
                <a:tc>
                  <a:txBody>
                    <a:bodyPr/>
                    <a:lstStyle/>
                    <a:p>
                      <a:r>
                        <a:rPr lang="sr-Cyrl-R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19">
            <a:extLst>
              <a:ext uri="{FF2B5EF4-FFF2-40B4-BE49-F238E27FC236}">
                <a16:creationId xmlns:a16="http://schemas.microsoft.com/office/drawing/2014/main" id="{1A82EFCA-E491-4D1D-85EC-F435C702B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9383"/>
              </p:ext>
            </p:extLst>
          </p:nvPr>
        </p:nvGraphicFramePr>
        <p:xfrm>
          <a:off x="11400186" y="1661421"/>
          <a:ext cx="38449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826">
                <a:tc>
                  <a:txBody>
                    <a:bodyPr/>
                    <a:lstStyle/>
                    <a:p>
                      <a:r>
                        <a:rPr lang="sr-Cyrl-R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26">
                <a:tc>
                  <a:txBody>
                    <a:bodyPr/>
                    <a:lstStyle/>
                    <a:p>
                      <a:r>
                        <a:rPr lang="sr-Cyrl-R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7BD393FA-44B0-41D1-BEAC-100EA314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099" y="3334603"/>
            <a:ext cx="4298053" cy="393835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67CC6DEA-A11D-42EB-99C1-4A0CFD2C3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5010">
            <a:off x="1911250" y="4057677"/>
            <a:ext cx="3525692" cy="3702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97154D3-D5B3-40DA-AC30-99718AC66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982" y="1533305"/>
            <a:ext cx="4291956" cy="215817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23DFD33-084D-484D-A415-3C2C45EBF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787" y="-271268"/>
            <a:ext cx="5675868" cy="5767316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C2B5AF43-1085-45C6-BAE5-483B872FF421}"/>
              </a:ext>
            </a:extLst>
          </p:cNvPr>
          <p:cNvSpPr txBox="1"/>
          <p:nvPr/>
        </p:nvSpPr>
        <p:spPr>
          <a:xfrm>
            <a:off x="4085365" y="4441377"/>
            <a:ext cx="3614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испод црте је торта и показује</a:t>
            </a:r>
          </a:p>
          <a:p>
            <a:pPr algn="ctr"/>
            <a:r>
              <a:rPr lang="sr-Cyrl-R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колико је једнаких делова </a:t>
            </a:r>
          </a:p>
          <a:p>
            <a:pPr algn="ctr"/>
            <a:r>
              <a:rPr lang="sr-Cyrl-R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торта изрезана.</a:t>
            </a:r>
            <a:endParaRPr lang="en-US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E5356E0-BF06-42ED-B51B-8F6F155BE6D7}"/>
              </a:ext>
            </a:extLst>
          </p:cNvPr>
          <p:cNvSpPr txBox="1"/>
          <p:nvPr/>
        </p:nvSpPr>
        <p:spPr>
          <a:xfrm>
            <a:off x="6143533" y="2492122"/>
            <a:ext cx="16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Црта је тањир</a:t>
            </a:r>
            <a:r>
              <a:rPr lang="sr-Cyrl-R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6FA085F6-B232-4D12-AAC1-DE3591B1354A}"/>
              </a:ext>
            </a:extLst>
          </p:cNvPr>
          <p:cNvSpPr/>
          <p:nvPr/>
        </p:nvSpPr>
        <p:spPr>
          <a:xfrm>
            <a:off x="4872588" y="1848464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endParaRPr lang="en-US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D30BE8B-95F4-4670-BAFD-DA6BE20D3EC9}"/>
              </a:ext>
            </a:extLst>
          </p:cNvPr>
          <p:cNvSpPr/>
          <p:nvPr/>
        </p:nvSpPr>
        <p:spPr>
          <a:xfrm>
            <a:off x="5125120" y="1465496"/>
            <a:ext cx="5010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6F7FE1D-AEEC-4545-B4E0-044A3E5E90D2}"/>
              </a:ext>
            </a:extLst>
          </p:cNvPr>
          <p:cNvSpPr/>
          <p:nvPr/>
        </p:nvSpPr>
        <p:spPr>
          <a:xfrm>
            <a:off x="5211187" y="297829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591A256F-8674-46D9-A0DE-4919B3F55063}"/>
              </a:ext>
            </a:extLst>
          </p:cNvPr>
          <p:cNvSpPr txBox="1"/>
          <p:nvPr/>
        </p:nvSpPr>
        <p:spPr>
          <a:xfrm>
            <a:off x="4276408" y="227522"/>
            <a:ext cx="2699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изнад црте показује </a:t>
            </a:r>
          </a:p>
          <a:p>
            <a:pPr algn="ctr"/>
            <a:r>
              <a:rPr lang="sr-Cyrl-R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је делова те торте </a:t>
            </a:r>
          </a:p>
          <a:p>
            <a:pPr algn="ctr"/>
            <a:r>
              <a:rPr lang="sr-Cyrl-RS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(кришки) на тањиру.</a:t>
            </a:r>
            <a:endParaRPr lang="en-US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46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1EE440B3-D00A-40B7-8501-BD4A0896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0C9291-2820-49EB-B572-221D1B8F5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139" y="207427"/>
            <a:ext cx="1499746" cy="1475360"/>
          </a:xfrm>
          <a:prstGeom prst="rect">
            <a:avLst/>
          </a:pr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FC5D26F5-EE80-4FD0-B2F3-7ED255305047}"/>
              </a:ext>
            </a:extLst>
          </p:cNvPr>
          <p:cNvSpPr txBox="1"/>
          <p:nvPr/>
        </p:nvSpPr>
        <p:spPr>
          <a:xfrm rot="20830980">
            <a:off x="10174902" y="775831"/>
            <a:ext cx="1026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/>
              <a:t>ЗАДАЦИ</a:t>
            </a:r>
            <a:endParaRPr lang="en-US" sz="1600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08674274-5842-4FDC-8FDF-264A130531D3}"/>
              </a:ext>
            </a:extLst>
          </p:cNvPr>
          <p:cNvSpPr txBox="1"/>
          <p:nvPr/>
        </p:nvSpPr>
        <p:spPr>
          <a:xfrm>
            <a:off x="559558" y="341194"/>
            <a:ext cx="832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Погледај слике. Нацртај их у свеску и испод сваке слике (фигуре) </a:t>
            </a:r>
          </a:p>
          <a:p>
            <a:r>
              <a:rPr lang="sr-Cyrl-RS" dirty="0"/>
              <a:t>напиши речима и разломком који део фигуре је обојен.</a:t>
            </a:r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FC2B1E2-433A-4F25-A34D-ADE49A6A8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50" y="1553035"/>
            <a:ext cx="2143125" cy="21431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853B67C-F858-4ACA-BF6E-FBCEEB957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58" y="1410161"/>
            <a:ext cx="1876425" cy="24288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758B4E9-64F7-40E1-AB0B-1D0E6F43F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812" y="1806215"/>
            <a:ext cx="2714625" cy="13620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6CCB7BD-FDD2-4967-9BD9-A91FB76E5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6293" y="987525"/>
            <a:ext cx="45114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39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7103D7BC-C167-403B-ACD6-161D892C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ДУПАЛО МИРЈАНА ОШ" КРАЉ ПЕТАР II КАРАЂОРЂЕВИЋ"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F2C94CE-59E2-43A8-B4A9-05A2AD390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7" y="0"/>
            <a:ext cx="1499746" cy="147536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D570603-70F4-4AAF-81F5-83D79FFED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55" y="737680"/>
            <a:ext cx="407542" cy="418557"/>
          </a:xfrm>
          <a:prstGeom prst="rect">
            <a:avLst/>
          </a:pr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F08214EF-1913-4807-A29B-356865715A93}"/>
              </a:ext>
            </a:extLst>
          </p:cNvPr>
          <p:cNvSpPr txBox="1"/>
          <p:nvPr/>
        </p:nvSpPr>
        <p:spPr>
          <a:xfrm rot="20830980">
            <a:off x="130149" y="528210"/>
            <a:ext cx="1026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/>
              <a:t>ЗАДАЦИ</a:t>
            </a:r>
            <a:endParaRPr lang="en-US" sz="1600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54D29B0B-9AFF-4E31-ACAC-159787F6B52F}"/>
              </a:ext>
            </a:extLst>
          </p:cNvPr>
          <p:cNvSpPr txBox="1"/>
          <p:nvPr/>
        </p:nvSpPr>
        <p:spPr>
          <a:xfrm>
            <a:off x="2661313" y="600501"/>
            <a:ext cx="8311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су бројеви 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</a:rPr>
              <a:t>96</a:t>
            </a:r>
            <a:r>
              <a:rPr lang="sr-Cyrl-RS" sz="2400" dirty="0"/>
              <a:t>, </a:t>
            </a:r>
            <a:r>
              <a:rPr lang="sr-Cyrl-RS" sz="2400" dirty="0">
                <a:solidFill>
                  <a:schemeClr val="accent6">
                    <a:lumMod val="75000"/>
                  </a:schemeClr>
                </a:solidFill>
              </a:rPr>
              <a:t>160</a:t>
            </a:r>
            <a:r>
              <a:rPr lang="sr-Cyrl-RS" sz="2400" dirty="0"/>
              <a:t>, </a:t>
            </a:r>
            <a:r>
              <a:rPr lang="sr-Cyrl-RS" sz="2400" dirty="0">
                <a:solidFill>
                  <a:srgbClr val="FF0000"/>
                </a:solidFill>
              </a:rPr>
              <a:t>240</a:t>
            </a:r>
            <a:r>
              <a:rPr lang="sr-Cyrl-RS" sz="2400" dirty="0"/>
              <a:t> и </a:t>
            </a:r>
            <a:r>
              <a:rPr lang="sr-Cyrl-RS" sz="2400" dirty="0">
                <a:solidFill>
                  <a:srgbClr val="FFC000"/>
                </a:solidFill>
              </a:rPr>
              <a:t>352.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 четвртину, а затим осмину тих бројева.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38C23CF2-FBC8-41A1-B33E-B7EB01E0C762}"/>
              </a:ext>
            </a:extLst>
          </p:cNvPr>
          <p:cNvSpPr txBox="1"/>
          <p:nvPr/>
        </p:nvSpPr>
        <p:spPr>
          <a:xfrm>
            <a:off x="1111155" y="2115402"/>
            <a:ext cx="155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96:4= 24</a:t>
            </a:r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59D50B66-EA89-458C-8326-041CD6C3F08A}"/>
              </a:ext>
            </a:extLst>
          </p:cNvPr>
          <p:cNvSpPr txBox="1"/>
          <p:nvPr/>
        </p:nvSpPr>
        <p:spPr>
          <a:xfrm>
            <a:off x="3401255" y="2115402"/>
            <a:ext cx="155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2">
                    <a:lumMod val="75000"/>
                  </a:schemeClr>
                </a:solidFill>
              </a:rPr>
              <a:t>96:8= 12</a:t>
            </a:r>
            <a:endParaRPr lang="sr-Latn-R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9B5B15E0-D92A-4543-BF2B-BA415188495A}"/>
              </a:ext>
            </a:extLst>
          </p:cNvPr>
          <p:cNvSpPr txBox="1"/>
          <p:nvPr/>
        </p:nvSpPr>
        <p:spPr>
          <a:xfrm>
            <a:off x="963304" y="2873561"/>
            <a:ext cx="155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160:4= 40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6F9357D1-5638-4157-BF4D-7E6922A43CAD}"/>
              </a:ext>
            </a:extLst>
          </p:cNvPr>
          <p:cNvSpPr txBox="1"/>
          <p:nvPr/>
        </p:nvSpPr>
        <p:spPr>
          <a:xfrm>
            <a:off x="3217459" y="2901985"/>
            <a:ext cx="155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6">
                    <a:lumMod val="75000"/>
                  </a:schemeClr>
                </a:solidFill>
              </a:rPr>
              <a:t>160:8= 20</a:t>
            </a:r>
            <a:endParaRPr lang="sr-Latn-R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2CBCF606-2EC6-4729-AD9D-E96AFC607593}"/>
              </a:ext>
            </a:extLst>
          </p:cNvPr>
          <p:cNvSpPr txBox="1"/>
          <p:nvPr/>
        </p:nvSpPr>
        <p:spPr>
          <a:xfrm>
            <a:off x="936696" y="3753327"/>
            <a:ext cx="155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240:4= 60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8107AB90-3F8F-45F2-8968-4385A599DFA8}"/>
              </a:ext>
            </a:extLst>
          </p:cNvPr>
          <p:cNvSpPr txBox="1"/>
          <p:nvPr/>
        </p:nvSpPr>
        <p:spPr>
          <a:xfrm>
            <a:off x="3027078" y="3741141"/>
            <a:ext cx="155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240:8= 30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A38D0B09-BE17-4DAD-BBFC-87D8125659FD}"/>
              </a:ext>
            </a:extLst>
          </p:cNvPr>
          <p:cNvSpPr txBox="1"/>
          <p:nvPr/>
        </p:nvSpPr>
        <p:spPr>
          <a:xfrm>
            <a:off x="830054" y="4641095"/>
            <a:ext cx="155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C000"/>
                </a:solidFill>
              </a:rPr>
              <a:t>352:4= 88</a:t>
            </a:r>
            <a:endParaRPr lang="sr-Latn-RS" dirty="0">
              <a:solidFill>
                <a:srgbClr val="FFC000"/>
              </a:solidFill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id="{45895423-59D1-4D20-B8E4-F5AB306546C9}"/>
              </a:ext>
            </a:extLst>
          </p:cNvPr>
          <p:cNvSpPr txBox="1"/>
          <p:nvPr/>
        </p:nvSpPr>
        <p:spPr>
          <a:xfrm>
            <a:off x="3027078" y="4695805"/>
            <a:ext cx="155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FFC000"/>
                </a:solidFill>
              </a:rPr>
              <a:t>352:8= 44</a:t>
            </a:r>
            <a:endParaRPr lang="sr-Latn-R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80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C88AF6-F45F-4338-B7E9-831CA4C03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571" y="251347"/>
            <a:ext cx="9259321" cy="914400"/>
          </a:xfrm>
        </p:spPr>
        <p:txBody>
          <a:bodyPr/>
          <a:lstStyle/>
          <a:p>
            <a:r>
              <a:rPr lang="sr-Cyrl-RS" dirty="0"/>
              <a:t>ХВАЛА НА ПАЖЊИ!!!!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CEF38B-1FFD-4080-ADAA-DE036C6B2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073" y="5275996"/>
            <a:ext cx="6858002" cy="1943669"/>
          </a:xfrm>
        </p:spPr>
        <p:txBody>
          <a:bodyPr>
            <a:normAutofit/>
          </a:bodyPr>
          <a:lstStyle/>
          <a:p>
            <a:pPr algn="ctr"/>
            <a:r>
              <a:rPr lang="sr-Cyrl-RS" dirty="0"/>
              <a:t>ИЗВОР СЛИКА И ИДЕЈА: ИНТЕРНЕТ И ППТ </a:t>
            </a:r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Биљана Веселиновић</a:t>
            </a:r>
          </a:p>
          <a:p>
            <a:pPr algn="ctr"/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ОШ „Смех и суза“</a:t>
            </a:r>
          </a:p>
          <a:p>
            <a:pPr algn="ctr"/>
            <a:r>
              <a:rPr lang="sr-Cyrl-C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Алексинац</a:t>
            </a:r>
            <a:endParaRPr lang="hr-H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DB244B6-9EE5-49E9-AE95-41BBBE69E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56" y="1288070"/>
            <a:ext cx="7014949" cy="32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ja prirode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2_TF03431377_TF03431377" id="{7806C930-8C11-4E61-AE12-A71F2622CEC2}" vid="{96669899-746D-49E1-803B-120C230D8567}"/>
    </a:ext>
  </a:extLst>
</a:theme>
</file>

<file path=ppt/theme/theme2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na temu prirode, ilustrovani dizajn pejzaža (široki ekran)</Template>
  <TotalTime>949</TotalTime>
  <Words>414</Words>
  <Application>Microsoft Office PowerPoint</Application>
  <PresentationFormat>Široki ekran</PresentationFormat>
  <Paragraphs>113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Segoe Print</vt:lpstr>
      <vt:lpstr>Times New Roman</vt:lpstr>
      <vt:lpstr>Ilustracija prirode 16x9</vt:lpstr>
      <vt:lpstr>РАЗЛОМЦИ  3. РАЗРЕД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ХВАЛА НА ПАЖЊИ!!!!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РАЗЛОМЦИ</dc:title>
  <dc:creator>mirdz</dc:creator>
  <cp:lastModifiedBy>mirdz</cp:lastModifiedBy>
  <cp:revision>34</cp:revision>
  <dcterms:created xsi:type="dcterms:W3CDTF">2020-04-11T19:06:43Z</dcterms:created>
  <dcterms:modified xsi:type="dcterms:W3CDTF">2020-04-12T14:43:03Z</dcterms:modified>
</cp:coreProperties>
</file>